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5"/>
  </p:sldMasterIdLst>
  <p:notesMasterIdLst>
    <p:notesMasterId r:id="rId13"/>
  </p:notesMasterIdLst>
  <p:handoutMasterIdLst>
    <p:handoutMasterId r:id="rId14"/>
  </p:handoutMasterIdLst>
  <p:sldIdLst>
    <p:sldId id="256" r:id="rId6"/>
    <p:sldId id="269" r:id="rId7"/>
    <p:sldId id="272" r:id="rId8"/>
    <p:sldId id="270" r:id="rId9"/>
    <p:sldId id="271" r:id="rId10"/>
    <p:sldId id="273" r:id="rId11"/>
    <p:sldId id="262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66"/>
    <a:srgbClr val="FAE652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194" y="174"/>
      </p:cViewPr>
      <p:guideLst>
        <p:guide orient="horz" pos="4319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20607A1-0186-494C-A3A9-07772C489FE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2341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EBACCAB-D60E-5D4C-9575-030BC7C72B1D}" type="datetimeFigureOut">
              <a:rPr lang="en-US"/>
              <a:pPr/>
              <a:t>10/17/2012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A3C551B-FB78-B248-85BC-CAC8E1FB7F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55773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c="http://schemas.openxmlformats.org/markup-compatibility/2006" xmlns:mv="urn:schemas-microsoft-com:mac:vml" xmlns="" xmlns:ma14="http://schemas.microsoft.com/office/mac/drawingml/2011/main" val="1"/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A79CBC81-57BD-9048-9403-292B879F41C6}" type="slidenum">
              <a:rPr lang="en-US" sz="1200"/>
              <a:pPr eaLnBrk="1" hangingPunct="1"/>
              <a:t>1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C551B-FB78-B248-85BC-CAC8E1FB7F0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C551B-FB78-B248-85BC-CAC8E1FB7F0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C551B-FB78-B248-85BC-CAC8E1FB7F0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C551B-FB78-B248-85BC-CAC8E1FB7F0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C551B-FB78-B248-85BC-CAC8E1FB7F0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5"/>
          <p:cNvSpPr>
            <a:spLocks noChangeArrowheads="1"/>
          </p:cNvSpPr>
          <p:nvPr userDrawn="1"/>
        </p:nvSpPr>
        <p:spPr bwMode="auto">
          <a:xfrm>
            <a:off x="8626475" y="5175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8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4495800"/>
            <a:ext cx="3017520" cy="23774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4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3063240" y="4495800"/>
            <a:ext cx="3017520" cy="23774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5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6126480" y="4495800"/>
            <a:ext cx="3017520" cy="23774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5" name="Text Placeholder 33"/>
          <p:cNvSpPr>
            <a:spLocks noGrp="1"/>
          </p:cNvSpPr>
          <p:nvPr>
            <p:ph type="body" sz="quarter" idx="17"/>
          </p:nvPr>
        </p:nvSpPr>
        <p:spPr>
          <a:xfrm>
            <a:off x="533400" y="2209800"/>
            <a:ext cx="6553200" cy="762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4000" b="1" i="0">
                <a:solidFill>
                  <a:srgbClr val="003399"/>
                </a:solidFill>
                <a:latin typeface="Myriad Pro"/>
              </a:defRPr>
            </a:lvl1pPr>
            <a:lvl2pPr>
              <a:defRPr sz="4000">
                <a:latin typeface="Myriad Pro"/>
              </a:defRPr>
            </a:lvl2pPr>
            <a:lvl3pPr>
              <a:defRPr sz="4000">
                <a:latin typeface="Myriad Pro"/>
              </a:defRPr>
            </a:lvl3pPr>
            <a:lvl4pPr>
              <a:defRPr sz="4000">
                <a:latin typeface="Myriad Pro"/>
              </a:defRPr>
            </a:lvl4pPr>
            <a:lvl5pPr>
              <a:defRPr sz="4000">
                <a:latin typeface="Myriad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2" name="Text Placeholder 33"/>
          <p:cNvSpPr>
            <a:spLocks noGrp="1"/>
          </p:cNvSpPr>
          <p:nvPr>
            <p:ph type="body" sz="quarter" idx="19"/>
          </p:nvPr>
        </p:nvSpPr>
        <p:spPr>
          <a:xfrm>
            <a:off x="533400" y="2743200"/>
            <a:ext cx="6553200" cy="5334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0" i="0" baseline="0">
                <a:solidFill>
                  <a:srgbClr val="003399"/>
                </a:solidFill>
                <a:latin typeface="Myriad Pro"/>
              </a:defRPr>
            </a:lvl1pPr>
            <a:lvl2pPr>
              <a:defRPr sz="4000">
                <a:latin typeface="Myriad Pro"/>
              </a:defRPr>
            </a:lvl2pPr>
            <a:lvl3pPr>
              <a:defRPr sz="4000">
                <a:latin typeface="Myriad Pro"/>
              </a:defRPr>
            </a:lvl3pPr>
            <a:lvl4pPr>
              <a:defRPr sz="4000">
                <a:latin typeface="Myriad Pro"/>
              </a:defRPr>
            </a:lvl4pPr>
            <a:lvl5pPr>
              <a:defRPr sz="4000">
                <a:latin typeface="Myriad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9" name="Text Placeholder 33"/>
          <p:cNvSpPr>
            <a:spLocks noGrp="1"/>
          </p:cNvSpPr>
          <p:nvPr>
            <p:ph type="body" sz="quarter" idx="20"/>
          </p:nvPr>
        </p:nvSpPr>
        <p:spPr>
          <a:xfrm>
            <a:off x="533400" y="381000"/>
            <a:ext cx="990600" cy="457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="0" i="0">
                <a:solidFill>
                  <a:schemeClr val="bg1">
                    <a:lumMod val="75000"/>
                  </a:schemeClr>
                </a:solidFill>
                <a:latin typeface="Myriad Pro"/>
              </a:defRPr>
            </a:lvl1pPr>
            <a:lvl2pPr>
              <a:defRPr sz="4000">
                <a:latin typeface="Myriad Pro"/>
              </a:defRPr>
            </a:lvl2pPr>
            <a:lvl3pPr>
              <a:defRPr sz="4000">
                <a:latin typeface="Myriad Pro"/>
              </a:defRPr>
            </a:lvl3pPr>
            <a:lvl4pPr>
              <a:defRPr sz="4000">
                <a:latin typeface="Myriad Pro"/>
              </a:defRPr>
            </a:lvl4pPr>
            <a:lvl5pPr>
              <a:defRPr sz="4000">
                <a:latin typeface="Myriad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1433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632610" y="0"/>
            <a:ext cx="452628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4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53228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4"/>
          <p:cNvSpPr>
            <a:spLocks noGrp="1"/>
          </p:cNvSpPr>
          <p:nvPr>
            <p:ph type="body" sz="quarter" idx="16"/>
          </p:nvPr>
        </p:nvSpPr>
        <p:spPr>
          <a:xfrm>
            <a:off x="533400" y="685800"/>
            <a:ext cx="4724400" cy="381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1" i="0">
                <a:solidFill>
                  <a:srgbClr val="003399"/>
                </a:solidFill>
                <a:latin typeface="Myriad Pr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3"/>
          <p:cNvSpPr>
            <a:spLocks noGrp="1"/>
          </p:cNvSpPr>
          <p:nvPr>
            <p:ph type="body" sz="quarter" idx="18"/>
          </p:nvPr>
        </p:nvSpPr>
        <p:spPr>
          <a:xfrm>
            <a:off x="533400" y="1381869"/>
            <a:ext cx="6553200" cy="1742331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800" b="0" i="0" baseline="0">
                <a:solidFill>
                  <a:srgbClr val="003399"/>
                </a:solidFill>
                <a:latin typeface="Myriad Pro"/>
              </a:defRPr>
            </a:lvl1pPr>
            <a:lvl2pPr>
              <a:defRPr sz="4000">
                <a:latin typeface="Myriad Pro"/>
              </a:defRPr>
            </a:lvl2pPr>
            <a:lvl3pPr>
              <a:defRPr sz="4000">
                <a:latin typeface="Myriad Pro"/>
              </a:defRPr>
            </a:lvl3pPr>
            <a:lvl4pPr>
              <a:defRPr sz="4000">
                <a:latin typeface="Myriad Pro"/>
              </a:defRPr>
            </a:lvl4pPr>
            <a:lvl5pPr>
              <a:defRPr sz="4000">
                <a:latin typeface="Myriad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684402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point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 userDrawn="1"/>
        </p:nvSpPr>
        <p:spPr bwMode="auto">
          <a:xfrm>
            <a:off x="228600" y="1524000"/>
            <a:ext cx="7239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5" name="Line 9"/>
          <p:cNvSpPr>
            <a:spLocks noChangeShapeType="1"/>
          </p:cNvSpPr>
          <p:nvPr userDrawn="1"/>
        </p:nvSpPr>
        <p:spPr bwMode="auto">
          <a:xfrm flipH="1">
            <a:off x="609600" y="1447800"/>
            <a:ext cx="6249988" cy="0"/>
          </a:xfrm>
          <a:prstGeom prst="line">
            <a:avLst/>
          </a:prstGeom>
          <a:noFill/>
          <a:ln w="25400">
            <a:solidFill>
              <a:srgbClr val="003399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7" name="Text Placeholder 33"/>
          <p:cNvSpPr>
            <a:spLocks noGrp="1"/>
          </p:cNvSpPr>
          <p:nvPr>
            <p:ph type="body" sz="quarter" idx="17"/>
          </p:nvPr>
        </p:nvSpPr>
        <p:spPr>
          <a:xfrm>
            <a:off x="533400" y="914400"/>
            <a:ext cx="6553200" cy="520456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="1" i="0">
                <a:solidFill>
                  <a:srgbClr val="003399"/>
                </a:solidFill>
                <a:latin typeface="Myriad Pro"/>
              </a:defRPr>
            </a:lvl1pPr>
            <a:lvl2pPr>
              <a:defRPr sz="4000">
                <a:latin typeface="Myriad Pro"/>
              </a:defRPr>
            </a:lvl2pPr>
            <a:lvl3pPr>
              <a:defRPr sz="4000">
                <a:latin typeface="Myriad Pro"/>
              </a:defRPr>
            </a:lvl3pPr>
            <a:lvl4pPr>
              <a:defRPr sz="4000">
                <a:latin typeface="Myriad Pro"/>
              </a:defRPr>
            </a:lvl4pPr>
            <a:lvl5pPr>
              <a:defRPr sz="4000">
                <a:latin typeface="Myriad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9" name="Text Placeholder 33"/>
          <p:cNvSpPr>
            <a:spLocks noGrp="1"/>
          </p:cNvSpPr>
          <p:nvPr>
            <p:ph type="body" sz="quarter" idx="18"/>
          </p:nvPr>
        </p:nvSpPr>
        <p:spPr>
          <a:xfrm>
            <a:off x="533400" y="2133600"/>
            <a:ext cx="6553200" cy="4191000"/>
          </a:xfrm>
          <a:prstGeom prst="rect">
            <a:avLst/>
          </a:prstGeom>
        </p:spPr>
        <p:txBody>
          <a:bodyPr vert="horz"/>
          <a:lstStyle>
            <a:lvl1pPr marL="342900" indent="-342900">
              <a:buFont typeface="Arial"/>
              <a:buChar char="•"/>
              <a:defRPr sz="2200" b="0" i="0">
                <a:solidFill>
                  <a:srgbClr val="003399"/>
                </a:solidFill>
                <a:latin typeface="Myriad Pro"/>
              </a:defRPr>
            </a:lvl1pPr>
            <a:lvl2pPr>
              <a:defRPr sz="4000">
                <a:latin typeface="Myriad Pro"/>
              </a:defRPr>
            </a:lvl2pPr>
            <a:lvl3pPr>
              <a:defRPr sz="4000">
                <a:latin typeface="Myriad Pro"/>
              </a:defRPr>
            </a:lvl3pPr>
            <a:lvl4pPr>
              <a:defRPr sz="4000">
                <a:latin typeface="Myriad Pro"/>
              </a:defRPr>
            </a:lvl4pPr>
            <a:lvl5pPr>
              <a:defRPr sz="4000">
                <a:latin typeface="Myriad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959300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2"/>
          <p:cNvSpPr>
            <a:spLocks noChangeShapeType="1"/>
          </p:cNvSpPr>
          <p:nvPr userDrawn="1"/>
        </p:nvSpPr>
        <p:spPr bwMode="auto">
          <a:xfrm>
            <a:off x="304800" y="1524000"/>
            <a:ext cx="71628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6" name="Text Placeholder 33"/>
          <p:cNvSpPr>
            <a:spLocks noGrp="1"/>
          </p:cNvSpPr>
          <p:nvPr>
            <p:ph type="body" sz="quarter" idx="17"/>
          </p:nvPr>
        </p:nvSpPr>
        <p:spPr>
          <a:xfrm>
            <a:off x="1295400" y="3048000"/>
            <a:ext cx="6553200" cy="520456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sz="2800" b="1" i="0">
                <a:solidFill>
                  <a:srgbClr val="003399"/>
                </a:solidFill>
                <a:latin typeface="Myriad Pro"/>
              </a:defRPr>
            </a:lvl1pPr>
            <a:lvl2pPr>
              <a:defRPr sz="4000">
                <a:latin typeface="Myriad Pro"/>
              </a:defRPr>
            </a:lvl2pPr>
            <a:lvl3pPr>
              <a:defRPr sz="4000">
                <a:latin typeface="Myriad Pro"/>
              </a:defRPr>
            </a:lvl3pPr>
            <a:lvl4pPr>
              <a:defRPr sz="4000">
                <a:latin typeface="Myriad Pro"/>
              </a:defRPr>
            </a:lvl4pPr>
            <a:lvl5pPr>
              <a:defRPr sz="4000">
                <a:latin typeface="Myriad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994085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3566160"/>
            <a:ext cx="5303520" cy="32918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7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5394960" y="3566160"/>
            <a:ext cx="3749040" cy="32918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8" name="Text Placeholder 14"/>
          <p:cNvSpPr>
            <a:spLocks noGrp="1"/>
          </p:cNvSpPr>
          <p:nvPr>
            <p:ph type="body" sz="quarter" idx="16"/>
          </p:nvPr>
        </p:nvSpPr>
        <p:spPr>
          <a:xfrm>
            <a:off x="533400" y="685800"/>
            <a:ext cx="4724400" cy="381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>
                <a:solidFill>
                  <a:srgbClr val="003399"/>
                </a:solidFill>
                <a:latin typeface="Myriad Pr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33"/>
          <p:cNvSpPr>
            <a:spLocks noGrp="1"/>
          </p:cNvSpPr>
          <p:nvPr>
            <p:ph type="body" sz="quarter" idx="18"/>
          </p:nvPr>
        </p:nvSpPr>
        <p:spPr>
          <a:xfrm>
            <a:off x="533400" y="1381869"/>
            <a:ext cx="6553200" cy="2123332"/>
          </a:xfrm>
          <a:prstGeom prst="rect">
            <a:avLst/>
          </a:prstGeom>
        </p:spPr>
        <p:txBody>
          <a:bodyPr vert="horz"/>
          <a:lstStyle>
            <a:lvl1pPr marL="342900" indent="-342900">
              <a:buFont typeface="Arial"/>
              <a:buChar char="•"/>
              <a:defRPr sz="1800" b="0" i="0">
                <a:solidFill>
                  <a:srgbClr val="003399"/>
                </a:solidFill>
                <a:latin typeface="Myriad Pro"/>
              </a:defRPr>
            </a:lvl1pPr>
            <a:lvl2pPr>
              <a:defRPr sz="4000">
                <a:latin typeface="Myriad Pro"/>
              </a:defRPr>
            </a:lvl2pPr>
            <a:lvl3pPr>
              <a:defRPr sz="4000">
                <a:latin typeface="Myriad Pro"/>
              </a:defRPr>
            </a:lvl3pPr>
            <a:lvl4pPr>
              <a:defRPr sz="4000">
                <a:latin typeface="Myriad Pro"/>
              </a:defRPr>
            </a:lvl4pPr>
            <a:lvl5pPr>
              <a:defRPr sz="4000">
                <a:latin typeface="Myriad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687527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4389120"/>
            <a:ext cx="4572000" cy="2468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5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4663440" y="4389120"/>
            <a:ext cx="4480560" cy="24688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3" name="Text Placeholder 14"/>
          <p:cNvSpPr>
            <a:spLocks noGrp="1"/>
          </p:cNvSpPr>
          <p:nvPr>
            <p:ph type="body" sz="quarter" idx="16"/>
          </p:nvPr>
        </p:nvSpPr>
        <p:spPr>
          <a:xfrm>
            <a:off x="533400" y="685800"/>
            <a:ext cx="4724400" cy="381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>
                <a:solidFill>
                  <a:srgbClr val="003399"/>
                </a:solidFill>
                <a:latin typeface="Myriad Pr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33"/>
          <p:cNvSpPr>
            <a:spLocks noGrp="1"/>
          </p:cNvSpPr>
          <p:nvPr>
            <p:ph type="body" sz="quarter" idx="18"/>
          </p:nvPr>
        </p:nvSpPr>
        <p:spPr>
          <a:xfrm>
            <a:off x="533400" y="1381869"/>
            <a:ext cx="6553200" cy="2123332"/>
          </a:xfrm>
          <a:prstGeom prst="rect">
            <a:avLst/>
          </a:prstGeom>
        </p:spPr>
        <p:txBody>
          <a:bodyPr vert="horz"/>
          <a:lstStyle>
            <a:lvl1pPr marL="342900" indent="-342900">
              <a:buFont typeface="Arial"/>
              <a:buChar char="•"/>
              <a:defRPr sz="1800" b="0" i="0">
                <a:solidFill>
                  <a:srgbClr val="003399"/>
                </a:solidFill>
                <a:latin typeface="Myriad Pro"/>
              </a:defRPr>
            </a:lvl1pPr>
            <a:lvl2pPr>
              <a:defRPr sz="4000">
                <a:latin typeface="Myriad Pro"/>
              </a:defRPr>
            </a:lvl2pPr>
            <a:lvl3pPr>
              <a:defRPr sz="4000">
                <a:latin typeface="Myriad Pro"/>
              </a:defRPr>
            </a:lvl3pPr>
            <a:lvl4pPr>
              <a:defRPr sz="4000">
                <a:latin typeface="Myriad Pro"/>
              </a:defRPr>
            </a:lvl4pPr>
            <a:lvl5pPr>
              <a:defRPr sz="4000">
                <a:latin typeface="Myriad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877926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73740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pictur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990600" y="533400"/>
            <a:ext cx="7013448" cy="57790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484431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pictur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04800" y="1524000"/>
            <a:ext cx="71628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6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2971800"/>
            <a:ext cx="9144000" cy="3886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1" name="Text Placeholder 14"/>
          <p:cNvSpPr>
            <a:spLocks noGrp="1"/>
          </p:cNvSpPr>
          <p:nvPr>
            <p:ph type="body" sz="quarter" idx="16"/>
          </p:nvPr>
        </p:nvSpPr>
        <p:spPr>
          <a:xfrm>
            <a:off x="533400" y="685800"/>
            <a:ext cx="4724400" cy="381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1" i="0">
                <a:solidFill>
                  <a:srgbClr val="003399"/>
                </a:solidFill>
                <a:latin typeface="Myriad Pr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3"/>
          <p:cNvSpPr>
            <a:spLocks noGrp="1"/>
          </p:cNvSpPr>
          <p:nvPr>
            <p:ph type="body" sz="quarter" idx="18"/>
          </p:nvPr>
        </p:nvSpPr>
        <p:spPr>
          <a:xfrm>
            <a:off x="533400" y="1381869"/>
            <a:ext cx="6553200" cy="212333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800" b="0" i="0" baseline="0">
                <a:solidFill>
                  <a:srgbClr val="003399"/>
                </a:solidFill>
                <a:latin typeface="Myriad Pro"/>
              </a:defRPr>
            </a:lvl1pPr>
            <a:lvl2pPr>
              <a:defRPr sz="4000">
                <a:latin typeface="Myriad Pro"/>
              </a:defRPr>
            </a:lvl2pPr>
            <a:lvl3pPr>
              <a:defRPr sz="4000">
                <a:latin typeface="Myriad Pro"/>
              </a:defRPr>
            </a:lvl3pPr>
            <a:lvl4pPr>
              <a:defRPr sz="4000">
                <a:latin typeface="Myriad Pro"/>
              </a:defRPr>
            </a:lvl4pPr>
            <a:lvl5pPr>
              <a:defRPr sz="4000">
                <a:latin typeface="Myriad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192610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2"/>
          <p:cNvSpPr>
            <a:spLocks noChangeShapeType="1"/>
          </p:cNvSpPr>
          <p:nvPr userDrawn="1"/>
        </p:nvSpPr>
        <p:spPr bwMode="auto">
          <a:xfrm>
            <a:off x="304800" y="1524000"/>
            <a:ext cx="71628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sp>
        <p:nvSpPr>
          <p:cNvPr id="13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3200400"/>
            <a:ext cx="4709160" cy="36576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4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4800600" y="3200400"/>
            <a:ext cx="4343400" cy="36576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/>
          <a:lstStyle>
            <a:lvl1pPr marL="0" indent="0">
              <a:buNone/>
              <a:defRPr sz="1200">
                <a:ln>
                  <a:noFill/>
                </a:ln>
                <a:noFill/>
                <a:effectLst/>
                <a:latin typeface="Myriad Pro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6"/>
          </p:nvPr>
        </p:nvSpPr>
        <p:spPr>
          <a:xfrm>
            <a:off x="533400" y="685800"/>
            <a:ext cx="4724400" cy="381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1" i="0">
                <a:solidFill>
                  <a:srgbClr val="003399"/>
                </a:solidFill>
                <a:latin typeface="Myriad Pro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3"/>
          <p:cNvSpPr>
            <a:spLocks noGrp="1"/>
          </p:cNvSpPr>
          <p:nvPr>
            <p:ph type="body" sz="quarter" idx="18"/>
          </p:nvPr>
        </p:nvSpPr>
        <p:spPr>
          <a:xfrm>
            <a:off x="533400" y="1381869"/>
            <a:ext cx="6553200" cy="1742331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800" b="0" i="0" baseline="0">
                <a:solidFill>
                  <a:srgbClr val="003399"/>
                </a:solidFill>
                <a:latin typeface="Myriad Pro"/>
              </a:defRPr>
            </a:lvl1pPr>
            <a:lvl2pPr>
              <a:defRPr sz="4000">
                <a:latin typeface="Myriad Pro"/>
              </a:defRPr>
            </a:lvl2pPr>
            <a:lvl3pPr>
              <a:defRPr sz="4000">
                <a:latin typeface="Myriad Pro"/>
              </a:defRPr>
            </a:lvl3pPr>
            <a:lvl4pPr>
              <a:defRPr sz="4000">
                <a:latin typeface="Myriad Pro"/>
              </a:defRPr>
            </a:lvl4pPr>
            <a:lvl5pPr>
              <a:defRPr sz="4000">
                <a:latin typeface="Myriad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26844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creen shot 2011-06-24 at 3.13.09 PM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874713" cy="161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Text Placeholder 4"/>
          <p:cNvSpPr>
            <a:spLocks noGrp="1"/>
          </p:cNvSpPr>
          <p:nvPr>
            <p:ph type="body" sz="quarter" idx="17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="" xmlns:ma14="http://schemas.microsoft.com/office/mac/drawingml/2011/main" val="1"/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Myriad Pro" charset="0"/>
                <a:ea typeface="ＭＳ Ｐゴシック" charset="0"/>
                <a:cs typeface="ＭＳ Ｐゴシック" charset="0"/>
              </a:rPr>
              <a:t>Promoting CSR in Albania</a:t>
            </a:r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174" name="Text Placeholder 5"/>
          <p:cNvSpPr>
            <a:spLocks noGrp="1"/>
          </p:cNvSpPr>
          <p:nvPr>
            <p:ph type="body" sz="quarter" idx="19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="" xmlns:ma14="http://schemas.microsoft.com/office/mac/drawingml/2011/main" val="1"/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Myriad Pro" charset="0"/>
                <a:ea typeface="ＭＳ Ｐゴシック" charset="0"/>
                <a:cs typeface="ＭＳ Ｐゴシック" charset="0"/>
              </a:rPr>
              <a:t>Global Compact and Corporate Social Responsibility Project</a:t>
            </a:r>
          </a:p>
          <a:p>
            <a:endParaRPr lang="en-US" dirty="0" smtClean="0">
              <a:latin typeface="Myriad Pro" charset="0"/>
              <a:ea typeface="ＭＳ Ｐゴシック" charset="0"/>
              <a:cs typeface="ＭＳ Ｐゴシック" charset="0"/>
            </a:endParaRPr>
          </a:p>
          <a:p>
            <a:r>
              <a:rPr lang="en-US" dirty="0" smtClean="0">
                <a:latin typeface="Myriad Pro" charset="0"/>
                <a:ea typeface="ＭＳ Ｐゴシック" charset="0"/>
                <a:cs typeface="ＭＳ Ｐゴシック" charset="0"/>
              </a:rPr>
              <a:t>October 19, 2012 </a:t>
            </a:r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0"/>
          </p:nvPr>
        </p:nvSpPr>
        <p:spPr>
          <a:xfrm>
            <a:off x="533400" y="381000"/>
            <a:ext cx="6019800" cy="457200"/>
          </a:xfrm>
        </p:spPr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0000"/>
                </a:solidFill>
              </a:rPr>
              <a:t>United Nations Development </a:t>
            </a:r>
            <a:r>
              <a:rPr lang="en-US" b="1" dirty="0" err="1" smtClean="0">
                <a:solidFill>
                  <a:srgbClr val="000000"/>
                </a:solidFill>
              </a:rPr>
              <a:t>Programme</a:t>
            </a:r>
            <a:endParaRPr lang="en-US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 descr="Global Compact.jpg"/>
          <p:cNvPicPr>
            <a:picLocks noGrp="1" noChangeAspect="1"/>
          </p:cNvPicPr>
          <p:nvPr>
            <p:ph type="pic" sz="quarter" idx="13"/>
          </p:nvPr>
        </p:nvPicPr>
        <p:blipFill>
          <a:blip r:embed="rId3"/>
          <a:srcRect l="7806" r="7806"/>
          <a:stretch>
            <a:fillRect/>
          </a:stretch>
        </p:blipFill>
        <p:spPr>
          <a:xfrm>
            <a:off x="0" y="3200400"/>
            <a:ext cx="4708525" cy="3657600"/>
          </a:xfrm>
        </p:spPr>
      </p:pic>
      <p:pic>
        <p:nvPicPr>
          <p:cNvPr id="7" name="Picture Placeholder 6" descr="CSR.JPG"/>
          <p:cNvPicPr>
            <a:picLocks noGrp="1" noChangeAspect="1"/>
          </p:cNvPicPr>
          <p:nvPr>
            <p:ph type="pic" sz="quarter" idx="14"/>
          </p:nvPr>
        </p:nvPicPr>
        <p:blipFill>
          <a:blip r:embed="rId4"/>
          <a:srcRect l="5787" r="5787"/>
          <a:stretch>
            <a:fillRect/>
          </a:stretch>
        </p:blipFill>
        <p:spPr/>
      </p:pic>
      <p:sp>
        <p:nvSpPr>
          <p:cNvPr id="9220" name="Text Placeholder 3"/>
          <p:cNvSpPr>
            <a:spLocks noGrp="1"/>
          </p:cNvSpPr>
          <p:nvPr>
            <p:ph type="body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="" xmlns:ma14="http://schemas.microsoft.com/office/mac/drawingml/2011/main" val="1"/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Myriad Pro" charset="0"/>
                <a:ea typeface="ＭＳ Ｐゴシック" charset="0"/>
                <a:cs typeface="ＭＳ Ｐゴシック" charset="0"/>
              </a:rPr>
              <a:t>Global Compact in Albania</a:t>
            </a:r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221" name="Text Placeholder 4"/>
          <p:cNvSpPr>
            <a:spLocks noGrp="1"/>
          </p:cNvSpPr>
          <p:nvPr>
            <p:ph type="body" sz="quarter" idx="18"/>
          </p:nvPr>
        </p:nvSpPr>
        <p:spPr bwMode="auto">
          <a:xfrm>
            <a:off x="533400" y="1143000"/>
            <a:ext cx="6553200" cy="1743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="" xmlns:ma14="http://schemas.microsoft.com/office/mac/drawingml/2011/main" val="1"/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Arial"/>
              <a:buChar char="•"/>
            </a:pPr>
            <a:r>
              <a:rPr lang="en-US" dirty="0" smtClean="0">
                <a:latin typeface="Myriad Pro" charset="0"/>
                <a:ea typeface="ＭＳ Ｐゴシック" charset="0"/>
                <a:cs typeface="ＭＳ Ｐゴシック" charset="0"/>
              </a:rPr>
              <a:t> Starting from 2005 GC membership reached 36 </a:t>
            </a:r>
          </a:p>
          <a:p>
            <a:pPr>
              <a:buFont typeface="Arial"/>
              <a:buChar char="•"/>
            </a:pPr>
            <a:r>
              <a:rPr lang="en-US" dirty="0" smtClean="0">
                <a:latin typeface="Myriad Pro" charset="0"/>
                <a:ea typeface="ＭＳ Ｐゴシック" charset="0"/>
                <a:cs typeface="ＭＳ Ｐゴシック" charset="0"/>
              </a:rPr>
              <a:t> Communication on progress</a:t>
            </a:r>
          </a:p>
          <a:p>
            <a:pPr>
              <a:buFont typeface="Arial"/>
              <a:buChar char="•"/>
            </a:pPr>
            <a:r>
              <a:rPr lang="en-US" dirty="0" smtClean="0">
                <a:latin typeface="Myriad Pro" charset="0"/>
                <a:ea typeface="ＭＳ Ｐゴシック" charset="0"/>
                <a:cs typeface="ＭＳ Ｐゴシック" charset="0"/>
              </a:rPr>
              <a:t> Thematic focus on Employment and Environment</a:t>
            </a:r>
          </a:p>
          <a:p>
            <a:pPr>
              <a:buFont typeface="Arial"/>
              <a:buChar char="•"/>
            </a:pPr>
            <a:r>
              <a:rPr lang="en-US" dirty="0" smtClean="0">
                <a:latin typeface="Myriad Pro" charset="0"/>
                <a:ea typeface="ＭＳ Ｐゴシック" charset="0"/>
                <a:cs typeface="ＭＳ Ｐゴシック" charset="0"/>
              </a:rPr>
              <a:t> Need for wider stakeholder engagement</a:t>
            </a:r>
          </a:p>
          <a:p>
            <a:pPr>
              <a:buFont typeface="Arial"/>
              <a:buChar char="•"/>
            </a:pPr>
            <a:r>
              <a:rPr lang="en-US" dirty="0" smtClean="0">
                <a:latin typeface="Myriad Pro" charset="0"/>
                <a:ea typeface="ＭＳ Ｐゴシック" charset="0"/>
                <a:cs typeface="ＭＳ Ｐゴシック" charset="0"/>
              </a:rPr>
              <a:t> CSR policy paper / National Action Plan on CSR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8194" name="Text Placeholder 1"/>
          <p:cNvSpPr>
            <a:spLocks noGrp="1"/>
          </p:cNvSpPr>
          <p:nvPr>
            <p:ph type="body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="" xmlns:ma14="http://schemas.microsoft.com/office/mac/drawingml/2011/main" val="1"/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Myriad Pro" charset="0"/>
                <a:ea typeface="ＭＳ Ｐゴシック" charset="0"/>
                <a:cs typeface="ＭＳ Ｐゴシック" charset="0"/>
              </a:rPr>
              <a:t>Government Role in CSR</a:t>
            </a:r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195" name="Text Placeholder 2"/>
          <p:cNvSpPr>
            <a:spLocks noGrp="1"/>
          </p:cNvSpPr>
          <p:nvPr>
            <p:ph type="body" sz="quarter" idx="18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="" xmlns:ma14="http://schemas.microsoft.com/office/mac/drawingml/2011/main" val="1"/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8788" indent="-458788">
              <a:spcBef>
                <a:spcPct val="50000"/>
              </a:spcBef>
              <a:buFont typeface="Arial"/>
              <a:buChar char="•"/>
            </a:pPr>
            <a:r>
              <a:rPr lang="en-GB" sz="1600" dirty="0" smtClean="0">
                <a:latin typeface="TrueFrutiger" charset="0"/>
                <a:ea typeface="Times New Roman" charset="0"/>
                <a:cs typeface="Times New Roman" charset="0"/>
              </a:rPr>
              <a:t>Government in a leading role in the promotion of CSR in Albania</a:t>
            </a:r>
          </a:p>
          <a:p>
            <a:pPr marL="458788" indent="-458788">
              <a:spcBef>
                <a:spcPct val="50000"/>
              </a:spcBef>
              <a:buFont typeface="Arial"/>
              <a:buChar char="•"/>
            </a:pPr>
            <a:r>
              <a:rPr lang="en-GB" sz="1600" dirty="0" smtClean="0">
                <a:latin typeface="TrueFrutiger" charset="0"/>
                <a:ea typeface="Times New Roman" charset="0"/>
                <a:cs typeface="Times New Roman" charset="0"/>
              </a:rPr>
              <a:t>Department of Competitiveness within METE as co-ordinating body for CSR within the Government of Albania, responsible for the Action Plan of CSR</a:t>
            </a:r>
          </a:p>
          <a:p>
            <a:pPr marL="458788" indent="-458788">
              <a:spcBef>
                <a:spcPct val="50000"/>
              </a:spcBef>
              <a:buFont typeface="Wingdings 2" charset="2"/>
              <a:buAutoNum type="arabicPeriod"/>
            </a:pPr>
            <a:endParaRPr lang="en-GB" sz="1600" dirty="0" smtClean="0">
              <a:latin typeface="TrueFrutiger" charset="0"/>
              <a:ea typeface="Times New Roman" charset="0"/>
              <a:cs typeface="Times New Roman" charset="0"/>
            </a:endParaRPr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8"/>
          </p:nvPr>
        </p:nvSpPr>
        <p:spPr bwMode="auto">
          <a:xfrm>
            <a:off x="2362200" y="4191000"/>
            <a:ext cx="6553200" cy="128513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="" xmlns:ma14="http://schemas.microsoft.com/office/mac/drawingml/2011/main" val="1"/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r>
              <a:rPr lang="en-GB" sz="1600" dirty="0" smtClean="0">
                <a:latin typeface="TrueFrutiger" charset="0"/>
                <a:ea typeface="Times New Roman" charset="0"/>
                <a:cs typeface="Times New Roman" charset="0"/>
              </a:rPr>
              <a:t>The </a:t>
            </a:r>
            <a:r>
              <a:rPr lang="en-GB" sz="1600" b="1" dirty="0" smtClean="0">
                <a:latin typeface="TrueFrutiger" charset="0"/>
                <a:ea typeface="Times New Roman" charset="0"/>
                <a:cs typeface="Times New Roman" charset="0"/>
              </a:rPr>
              <a:t>Mission</a:t>
            </a:r>
            <a:r>
              <a:rPr lang="en-GB" sz="1600" dirty="0" smtClean="0">
                <a:latin typeface="TrueFrutiger" charset="0"/>
                <a:ea typeface="Times New Roman" charset="0"/>
                <a:cs typeface="Times New Roman" charset="0"/>
              </a:rPr>
              <a:t> of the </a:t>
            </a:r>
            <a:r>
              <a:rPr lang="en-GB" sz="1600" b="1" dirty="0" smtClean="0">
                <a:latin typeface="TrueFrutiger" charset="0"/>
                <a:ea typeface="Times New Roman" charset="0"/>
                <a:cs typeface="Times New Roman" charset="0"/>
              </a:rPr>
              <a:t>Government of Albania</a:t>
            </a:r>
            <a:r>
              <a:rPr lang="en-GB" sz="1600" dirty="0" smtClean="0">
                <a:latin typeface="TrueFrutiger" charset="0"/>
                <a:ea typeface="Times New Roman" charset="0"/>
                <a:cs typeface="Times New Roman" charset="0"/>
              </a:rPr>
              <a:t>, through an ongoing, open and inclusive dialogue with </a:t>
            </a:r>
            <a:r>
              <a:rPr lang="en-GB" sz="1600" b="1" dirty="0" smtClean="0">
                <a:latin typeface="TrueFrutiger" charset="0"/>
                <a:ea typeface="Times New Roman" charset="0"/>
                <a:cs typeface="Times New Roman" charset="0"/>
              </a:rPr>
              <a:t>all stakeholders</a:t>
            </a:r>
            <a:r>
              <a:rPr lang="en-GB" sz="1600" dirty="0" smtClean="0">
                <a:latin typeface="TrueFrutiger" charset="0"/>
                <a:ea typeface="Times New Roman" charset="0"/>
                <a:cs typeface="Times New Roman" charset="0"/>
              </a:rPr>
              <a:t>, is to create the best possible </a:t>
            </a:r>
            <a:r>
              <a:rPr lang="en-GB" sz="1600" b="1" dirty="0" smtClean="0">
                <a:latin typeface="TrueFrutiger" charset="0"/>
                <a:ea typeface="Times New Roman" charset="0"/>
                <a:cs typeface="Times New Roman" charset="0"/>
              </a:rPr>
              <a:t>enabling environment </a:t>
            </a:r>
            <a:r>
              <a:rPr lang="en-GB" sz="1600" dirty="0" smtClean="0">
                <a:latin typeface="TrueFrutiger" charset="0"/>
                <a:ea typeface="Times New Roman" charset="0"/>
                <a:cs typeface="Times New Roman" charset="0"/>
              </a:rPr>
              <a:t>for the adoption of CSR practices in companies in Albania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Placeholder 1"/>
          <p:cNvSpPr>
            <a:spLocks noGrp="1"/>
          </p:cNvSpPr>
          <p:nvPr>
            <p:ph type="body" sz="quarter" idx="17"/>
          </p:nvPr>
        </p:nvSpPr>
        <p:spPr bwMode="auto">
          <a:xfrm>
            <a:off x="533400" y="914400"/>
            <a:ext cx="6553200" cy="5207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="" xmlns:ma14="http://schemas.microsoft.com/office/mac/drawingml/2011/main" val="1"/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Myriad Pro" charset="0"/>
                <a:ea typeface="ＭＳ Ｐゴシック" charset="0"/>
                <a:cs typeface="ＭＳ Ｐゴシック" charset="0"/>
              </a:rPr>
              <a:t>National Action Plan on CSR</a:t>
            </a:r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195" name="Text Placeholder 2"/>
          <p:cNvSpPr>
            <a:spLocks noGrp="1"/>
          </p:cNvSpPr>
          <p:nvPr>
            <p:ph type="body" sz="quarter" idx="18"/>
          </p:nvPr>
        </p:nvSpPr>
        <p:spPr bwMode="auto">
          <a:xfrm>
            <a:off x="533400" y="1981200"/>
            <a:ext cx="8229600" cy="4191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="" xmlns:ma14="http://schemas.microsoft.com/office/mac/drawingml/2011/main" val="1"/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8788" indent="-458788">
              <a:spcBef>
                <a:spcPct val="50000"/>
              </a:spcBef>
              <a:buFont typeface="Wingdings 2" charset="2"/>
              <a:buAutoNum type="arabicPeriod"/>
            </a:pPr>
            <a:r>
              <a:rPr lang="en-GB" sz="1600" dirty="0" smtClean="0">
                <a:latin typeface="TrueFrutiger" charset="0"/>
                <a:ea typeface="Times New Roman" charset="0"/>
                <a:cs typeface="Times New Roman" charset="0"/>
              </a:rPr>
              <a:t>To</a:t>
            </a:r>
            <a:r>
              <a:rPr lang="en-GB" sz="1600" b="1" dirty="0" smtClean="0">
                <a:latin typeface="TrueFrutiger" charset="0"/>
                <a:ea typeface="Times New Roman" charset="0"/>
                <a:cs typeface="Times New Roman" charset="0"/>
              </a:rPr>
              <a:t> raise awareness </a:t>
            </a:r>
            <a:r>
              <a:rPr lang="en-GB" sz="1600" dirty="0" smtClean="0">
                <a:latin typeface="TrueFrutiger" charset="0"/>
                <a:ea typeface="Times New Roman" charset="0"/>
                <a:cs typeface="Times New Roman" charset="0"/>
              </a:rPr>
              <a:t>on CSR as key element of sustainable business;</a:t>
            </a:r>
          </a:p>
          <a:p>
            <a:pPr marL="458788" indent="-458788">
              <a:spcBef>
                <a:spcPct val="50000"/>
              </a:spcBef>
              <a:buFont typeface="Wingdings 2" charset="2"/>
              <a:buAutoNum type="arabicPeriod"/>
            </a:pPr>
            <a:r>
              <a:rPr lang="en-GB" sz="1600" dirty="0" smtClean="0">
                <a:latin typeface="TrueFrutiger" charset="0"/>
                <a:ea typeface="Times New Roman" charset="0"/>
                <a:cs typeface="Times New Roman" charset="0"/>
              </a:rPr>
              <a:t>To establish a national consensus on the </a:t>
            </a:r>
            <a:r>
              <a:rPr lang="en-GB" sz="1600" b="1" dirty="0" smtClean="0">
                <a:latin typeface="TrueFrutiger" charset="0"/>
                <a:ea typeface="Times New Roman" charset="0"/>
                <a:cs typeface="Times New Roman" charset="0"/>
              </a:rPr>
              <a:t>measurement of CSR</a:t>
            </a:r>
            <a:endParaRPr lang="en-GB" sz="1600" dirty="0" smtClean="0">
              <a:latin typeface="TrueFrutiger" charset="0"/>
              <a:ea typeface="Times New Roman" charset="0"/>
              <a:cs typeface="Times New Roman" charset="0"/>
            </a:endParaRPr>
          </a:p>
          <a:p>
            <a:pPr marL="458788" indent="-458788">
              <a:spcBef>
                <a:spcPct val="50000"/>
              </a:spcBef>
              <a:buFont typeface="Wingdings 2" charset="2"/>
              <a:buAutoNum type="arabicPeriod"/>
            </a:pPr>
            <a:r>
              <a:rPr lang="en-US" sz="1600" dirty="0" smtClean="0"/>
              <a:t>To create an </a:t>
            </a:r>
            <a:r>
              <a:rPr lang="en-US" sz="1600" b="1" dirty="0" smtClean="0"/>
              <a:t>enabling environment</a:t>
            </a:r>
            <a:r>
              <a:rPr lang="en-US" sz="1600" dirty="0" smtClean="0"/>
              <a:t> in which there are clear, appropriate and meaningful </a:t>
            </a:r>
            <a:r>
              <a:rPr lang="en-US" sz="1600" b="1" dirty="0" smtClean="0"/>
              <a:t>incentives</a:t>
            </a:r>
            <a:r>
              <a:rPr lang="en-US" sz="1600" dirty="0" smtClean="0"/>
              <a:t> for the incorporation of </a:t>
            </a:r>
            <a:r>
              <a:rPr lang="en-US" sz="1600" b="1" dirty="0" smtClean="0"/>
              <a:t>CSR practices</a:t>
            </a:r>
            <a:r>
              <a:rPr lang="en-US" sz="1600" dirty="0" smtClean="0"/>
              <a:t> in business behavior;</a:t>
            </a:r>
          </a:p>
          <a:p>
            <a:pPr marL="458788" indent="-458788">
              <a:spcBef>
                <a:spcPct val="50000"/>
              </a:spcBef>
              <a:buFont typeface="Wingdings 2" charset="2"/>
              <a:buAutoNum type="arabicPeriod"/>
            </a:pPr>
            <a:r>
              <a:rPr lang="en-US" sz="1600" dirty="0" smtClean="0"/>
              <a:t>To strengthen the adoption of </a:t>
            </a:r>
            <a:r>
              <a:rPr lang="en-US" sz="1600" b="1" dirty="0" smtClean="0"/>
              <a:t>CSR skills and competences</a:t>
            </a:r>
            <a:r>
              <a:rPr lang="en-US" sz="1600" dirty="0" smtClean="0"/>
              <a:t> throughout the business community;</a:t>
            </a:r>
          </a:p>
          <a:p>
            <a:pPr marL="458788" indent="-458788">
              <a:spcBef>
                <a:spcPct val="50000"/>
              </a:spcBef>
              <a:buFont typeface="Wingdings 2" charset="2"/>
              <a:buAutoNum type="arabicPeriod"/>
            </a:pPr>
            <a:r>
              <a:rPr lang="en-US" sz="1600" dirty="0" smtClean="0"/>
              <a:t>To strengthen a </a:t>
            </a:r>
            <a:r>
              <a:rPr lang="en-US" sz="1600" b="1" dirty="0" smtClean="0"/>
              <a:t>culture of disclosure</a:t>
            </a:r>
            <a:r>
              <a:rPr lang="en-US" sz="1600" dirty="0" smtClean="0"/>
              <a:t> and support transparent, timely and accurate </a:t>
            </a:r>
            <a:r>
              <a:rPr lang="en-US" sz="1600" b="1" dirty="0" smtClean="0"/>
              <a:t>reporting</a:t>
            </a:r>
            <a:r>
              <a:rPr lang="en-US" sz="1600" dirty="0" smtClean="0"/>
              <a:t> by companies on their </a:t>
            </a:r>
            <a:r>
              <a:rPr lang="en-US" sz="1600" b="1" dirty="0" smtClean="0"/>
              <a:t>social and environmental impacts;</a:t>
            </a:r>
          </a:p>
          <a:p>
            <a:pPr marL="458788" indent="-458788">
              <a:spcBef>
                <a:spcPct val="50000"/>
              </a:spcBef>
              <a:buFont typeface="Wingdings 2" charset="2"/>
              <a:buAutoNum type="arabicPeriod"/>
            </a:pPr>
            <a:r>
              <a:rPr lang="en-US" sz="1600" dirty="0" smtClean="0"/>
              <a:t>To </a:t>
            </a:r>
            <a:r>
              <a:rPr lang="en-US" sz="1600" b="1" dirty="0" smtClean="0"/>
              <a:t>reward excellence </a:t>
            </a:r>
            <a:r>
              <a:rPr lang="en-US" sz="1600" dirty="0" smtClean="0"/>
              <a:t>and progress in CSR amongst companies in Albania and in specific sectors. 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Placeholder 1"/>
          <p:cNvSpPr>
            <a:spLocks noGrp="1"/>
          </p:cNvSpPr>
          <p:nvPr>
            <p:ph type="body" sz="quarter" idx="17"/>
          </p:nvPr>
        </p:nvSpPr>
        <p:spPr bwMode="auto">
          <a:xfrm>
            <a:off x="533400" y="914400"/>
            <a:ext cx="6553200" cy="5207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="" xmlns:ma14="http://schemas.microsoft.com/office/mac/drawingml/2011/main" val="1"/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Myriad Pro" charset="0"/>
                <a:ea typeface="ＭＳ Ｐゴシック" charset="0"/>
                <a:cs typeface="ＭＳ Ｐゴシック" charset="0"/>
              </a:rPr>
              <a:t>Multi-stakeholder Forum on CSR</a:t>
            </a:r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195" name="Text Placeholder 2"/>
          <p:cNvSpPr>
            <a:spLocks noGrp="1"/>
          </p:cNvSpPr>
          <p:nvPr>
            <p:ph type="body" sz="quarter" idx="18"/>
          </p:nvPr>
        </p:nvSpPr>
        <p:spPr bwMode="auto">
          <a:xfrm>
            <a:off x="533400" y="1981200"/>
            <a:ext cx="8229600" cy="4191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="" xmlns:ma14="http://schemas.microsoft.com/office/mac/drawingml/2011/main" val="1"/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hr-HR" sz="1800" b="1" dirty="0" smtClean="0"/>
              <a:t>An advisory and consultative body which aims to:</a:t>
            </a:r>
          </a:p>
          <a:p>
            <a:pPr>
              <a:buFont typeface="Arial" charset="0"/>
              <a:buChar char="•"/>
            </a:pPr>
            <a:r>
              <a:rPr lang="hr-HR" sz="1800" dirty="0" smtClean="0"/>
              <a:t>raise awareness, spread knowledge and develop skills in all aspects of CSR through exchange of experience and good practice</a:t>
            </a:r>
          </a:p>
          <a:p>
            <a:pPr>
              <a:buFont typeface="Arial" charset="0"/>
              <a:buChar char="•"/>
            </a:pPr>
            <a:r>
              <a:rPr lang="hr-HR" sz="1800" dirty="0" smtClean="0"/>
              <a:t>promote the 10 principles of the Global Compact (human rights, labour standards, the environment, anti-corruption)</a:t>
            </a:r>
          </a:p>
          <a:p>
            <a:pPr>
              <a:buFont typeface="Arial" charset="0"/>
              <a:buChar char="•"/>
            </a:pPr>
            <a:r>
              <a:rPr lang="hr-HR" sz="1800" dirty="0" smtClean="0"/>
              <a:t>support efforts to create the best possible enabling environment for CSR in Albania</a:t>
            </a:r>
          </a:p>
          <a:p>
            <a:pPr>
              <a:buFont typeface="Arial" charset="0"/>
              <a:buChar char="•"/>
            </a:pPr>
            <a:r>
              <a:rPr lang="hr-HR" sz="1800" dirty="0" smtClean="0"/>
              <a:t>oversee the development of indicators for measuring CSR performance and the rewarding of best practice</a:t>
            </a:r>
          </a:p>
          <a:p>
            <a:pPr>
              <a:buFont typeface="Arial" charset="0"/>
              <a:buChar char="•"/>
            </a:pPr>
            <a:r>
              <a:rPr lang="hr-HR" sz="1800" dirty="0" smtClean="0"/>
              <a:t>explore the possibility of establishing a common, voluntary, Code of Business Conduct</a:t>
            </a:r>
          </a:p>
          <a:p>
            <a:pPr>
              <a:buFont typeface="Arial" charset="0"/>
              <a:buChar char="•"/>
            </a:pPr>
            <a:r>
              <a:rPr lang="hr-HR" sz="1800" dirty="0" smtClean="0"/>
              <a:t>comment on any other issues of concern to stakeholders</a:t>
            </a:r>
          </a:p>
          <a:p>
            <a:pPr>
              <a:buNone/>
            </a:pPr>
            <a:endParaRPr lang="en-GB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Placeholder 1"/>
          <p:cNvSpPr>
            <a:spLocks noGrp="1"/>
          </p:cNvSpPr>
          <p:nvPr>
            <p:ph type="body" sz="quarter" idx="17"/>
          </p:nvPr>
        </p:nvSpPr>
        <p:spPr bwMode="auto">
          <a:xfrm>
            <a:off x="533400" y="914400"/>
            <a:ext cx="6553200" cy="5207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="" xmlns:ma14="http://schemas.microsoft.com/office/mac/drawingml/2011/main" val="1"/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Myriad Pro" charset="0"/>
                <a:ea typeface="ＭＳ Ｐゴシック" charset="0"/>
                <a:cs typeface="ＭＳ Ｐゴシック" charset="0"/>
              </a:rPr>
              <a:t>CSR activities during 2012 - 2013</a:t>
            </a:r>
            <a:endParaRPr lang="en-US" dirty="0">
              <a:latin typeface="Myriad Pro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195" name="Text Placeholder 2"/>
          <p:cNvSpPr>
            <a:spLocks noGrp="1"/>
          </p:cNvSpPr>
          <p:nvPr>
            <p:ph type="body" sz="quarter" idx="18"/>
          </p:nvPr>
        </p:nvSpPr>
        <p:spPr bwMode="auto">
          <a:xfrm>
            <a:off x="533400" y="1828800"/>
            <a:ext cx="8229600" cy="4191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c="http://schemas.openxmlformats.org/markup-compatibility/2006" xmlns:mv="urn:schemas-microsoft-com:mac:vml" xmlns="" xmlns:ma14="http://schemas.microsoft.com/office/mac/drawingml/2011/main" val="1"/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GB" sz="2000" b="1" dirty="0" smtClean="0"/>
              <a:t>Measuring CSR Performance:</a:t>
            </a:r>
          </a:p>
          <a:p>
            <a:r>
              <a:rPr lang="en-GB" sz="2000" dirty="0" smtClean="0"/>
              <a:t>Development of National CSR indicators</a:t>
            </a:r>
          </a:p>
          <a:p>
            <a:r>
              <a:rPr lang="en-GB" sz="2000" dirty="0" smtClean="0"/>
              <a:t>Establishing Baselines on CSR indicators</a:t>
            </a:r>
          </a:p>
          <a:p>
            <a:r>
              <a:rPr lang="en-GB" sz="2000" dirty="0" smtClean="0"/>
              <a:t>Benchmark Albania’s performance vis-à-vis other countries in the region</a:t>
            </a:r>
          </a:p>
          <a:p>
            <a:pPr>
              <a:buNone/>
            </a:pPr>
            <a:endParaRPr lang="en-GB" sz="2000" dirty="0" smtClean="0"/>
          </a:p>
          <a:p>
            <a:pPr>
              <a:buNone/>
            </a:pPr>
            <a:r>
              <a:rPr lang="en-GB" sz="2000" b="1" dirty="0" smtClean="0"/>
              <a:t>The Role of Private Sector Intermediary Organizations</a:t>
            </a:r>
          </a:p>
          <a:p>
            <a:r>
              <a:rPr lang="en-GB" sz="2000" dirty="0" smtClean="0"/>
              <a:t>Awareness raising</a:t>
            </a:r>
          </a:p>
          <a:p>
            <a:r>
              <a:rPr lang="en-GB" sz="2000" dirty="0" smtClean="0"/>
              <a:t>Capacity </a:t>
            </a:r>
            <a:r>
              <a:rPr lang="en-GB" sz="2000" smtClean="0"/>
              <a:t>building support</a:t>
            </a:r>
          </a:p>
          <a:p>
            <a:pPr>
              <a:buNone/>
            </a:pPr>
            <a:endParaRPr lang="en-GB" sz="2000" dirty="0" smtClean="0"/>
          </a:p>
          <a:p>
            <a:pPr>
              <a:buNone/>
            </a:pPr>
            <a:r>
              <a:rPr lang="en-GB" sz="2000" b="1" dirty="0" smtClean="0"/>
              <a:t>Role of Media in the promotion of CSR</a:t>
            </a:r>
          </a:p>
          <a:p>
            <a:r>
              <a:rPr lang="en-GB" sz="2000" dirty="0" smtClean="0"/>
              <a:t>Media roundtable</a:t>
            </a:r>
          </a:p>
          <a:p>
            <a:r>
              <a:rPr lang="en-GB" sz="2000" dirty="0" smtClean="0"/>
              <a:t>Media Awards</a:t>
            </a:r>
          </a:p>
          <a:p>
            <a:endParaRPr lang="en-GB" sz="2000" dirty="0" smtClean="0"/>
          </a:p>
          <a:p>
            <a:pPr>
              <a:buNone/>
            </a:pPr>
            <a:r>
              <a:rPr lang="en-GB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NDPpptFormat_E">
  <a:themeElements>
    <a:clrScheme name="UNDPpptFormat_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UNDPpptFormat_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3399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3399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UNDPpptFormat_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DPpptFormat_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DPpptFormat_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DPpptFormat_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DPpptFormat_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DPpptFormat_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DPpptFormat_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on0 xmlns="62f0073b-7eff-4593-94c2-d8e359bedc05">PowerPoint Template</Description0>
    <Language xmlns="62f0073b-7eff-4593-94c2-d8e359bedc05">English</Language>
    <_dlc_DocId xmlns="059678d3-0933-4798-85ce-4e8030ba05bc">UNITPB-86-420</_dlc_DocId>
    <_dlc_DocIdUrl xmlns="059678d3-0933-4798-85ce-4e8030ba05bc">
      <Url>https://intranet.undp.org/unit/pb/communicate/tagline/_layouts/DocIdRedir.aspx?ID=UNITPB-86-420</Url>
      <Description>UNITPB-86-420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228049EB6A0D40A488D2E566DA2343" ma:contentTypeVersion="2" ma:contentTypeDescription="Create a new document." ma:contentTypeScope="" ma:versionID="d2bc68685516751d3c9753fc3942f883">
  <xsd:schema xmlns:xsd="http://www.w3.org/2001/XMLSchema" xmlns:xs="http://www.w3.org/2001/XMLSchema" xmlns:p="http://schemas.microsoft.com/office/2006/metadata/properties" xmlns:ns2="62f0073b-7eff-4593-94c2-d8e359bedc05" xmlns:ns3="059678d3-0933-4798-85ce-4e8030ba05bc" targetNamespace="http://schemas.microsoft.com/office/2006/metadata/properties" ma:root="true" ma:fieldsID="ecad96acb7e9bfaf3788cc1057604c21" ns2:_="" ns3:_="">
    <xsd:import namespace="62f0073b-7eff-4593-94c2-d8e359bedc05"/>
    <xsd:import namespace="059678d3-0933-4798-85ce-4e8030ba05bc"/>
    <xsd:element name="properties">
      <xsd:complexType>
        <xsd:sequence>
          <xsd:element name="documentManagement">
            <xsd:complexType>
              <xsd:all>
                <xsd:element ref="ns2:Language"/>
                <xsd:element ref="ns2:Description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f0073b-7eff-4593-94c2-d8e359bedc05" elementFormDefault="qualified">
    <xsd:import namespace="http://schemas.microsoft.com/office/2006/documentManagement/types"/>
    <xsd:import namespace="http://schemas.microsoft.com/office/infopath/2007/PartnerControls"/>
    <xsd:element name="Language" ma:index="8" ma:displayName="Language" ma:format="Dropdown" ma:internalName="Language">
      <xsd:simpleType>
        <xsd:restriction base="dms:Choice">
          <xsd:enumeration value="Arabic"/>
          <xsd:enumeration value="Chinese"/>
          <xsd:enumeration value="English"/>
          <xsd:enumeration value="French"/>
          <xsd:enumeration value="Russian"/>
          <xsd:enumeration value="Spanish"/>
        </xsd:restriction>
      </xsd:simpleType>
    </xsd:element>
    <xsd:element name="Description0" ma:index="9" ma:displayName="Description" ma:format="Dropdown" ma:internalName="Description0">
      <xsd:simpleType>
        <xsd:restriction base="dms:Choice">
          <xsd:enumeration value="Logo with tagline"/>
          <xsd:enumeration value="Myriad Pro fonts – for PC and MAC"/>
          <xsd:enumeration value="PowerPoint Template"/>
          <xsd:enumeration value="Press Releases and Media Advisories"/>
          <xsd:enumeration value="Fast Facts template"/>
          <xsd:enumeration value="The Development Advocate"/>
          <xsd:enumeration value="UNDP at a Glance - corporate brochure files"/>
          <xsd:enumeration value="UNDP stationery"/>
          <xsd:enumeration value="UNDP boilerplate text"/>
          <xsd:enumeration value="Promotional items"/>
          <xsd:enumeration value="UNDP business cards and e-signature"/>
          <xsd:enumeration value="Font"/>
          <xsd:enumeration value="Policy on logo and tagline use"/>
          <xsd:enumeration value="UN Emblem"/>
          <xsd:enumeration value="Graphic Standards for Design"/>
          <xsd:enumeration value="Photography Guidelines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9678d3-0933-4798-85ce-4e8030ba05bc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995BF71-5740-48A1-A40F-2C066643CC8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9B760B7-7EF0-4A11-8E70-999823C71916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7A9F8D4A-5003-48B2-A25D-256FD3D73991}">
  <ds:schemaRefs>
    <ds:schemaRef ds:uri="http://purl.org/dc/dcmitype/"/>
    <ds:schemaRef ds:uri="http://schemas.microsoft.com/office/2006/metadata/properties"/>
    <ds:schemaRef ds:uri="http://purl.org/dc/elements/1.1/"/>
    <ds:schemaRef ds:uri="http://purl.org/dc/terms/"/>
    <ds:schemaRef ds:uri="62f0073b-7eff-4593-94c2-d8e359bedc05"/>
    <ds:schemaRef ds:uri="059678d3-0933-4798-85ce-4e8030ba05bc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</ds:schemaRefs>
</ds:datastoreItem>
</file>

<file path=customXml/itemProps4.xml><?xml version="1.0" encoding="utf-8"?>
<ds:datastoreItem xmlns:ds="http://schemas.openxmlformats.org/officeDocument/2006/customXml" ds:itemID="{82FBB286-6A24-447C-B61A-14E842279E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2f0073b-7eff-4593-94c2-d8e359bedc05"/>
    <ds:schemaRef ds:uri="059678d3-0933-4798-85ce-4e8030ba05b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C:\DOCUME~1\DC191NP\LOCALS~1\Temp\UNDPpptFormat_E.pot</Template>
  <TotalTime>1175</TotalTime>
  <Words>407</Words>
  <Application>Microsoft Office PowerPoint</Application>
  <PresentationFormat>On-screen Show (4:3)</PresentationFormat>
  <Paragraphs>52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UNDPpptFormat_E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UNDP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Presentation, English, blank</dc:title>
  <dc:creator>DC191NP</dc:creator>
  <cp:lastModifiedBy>Sivet User</cp:lastModifiedBy>
  <cp:revision>82</cp:revision>
  <dcterms:created xsi:type="dcterms:W3CDTF">2012-10-16T09:17:41Z</dcterms:created>
  <dcterms:modified xsi:type="dcterms:W3CDTF">2012-10-17T08:48:41Z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0x010100C1228049EB6A0D40A488D2E566DA2343</vt:lpwstr>
  </property>
  <property fmtid="{D5CDD505-2E9C-101B-9397-08002B2CF9AE}" pid="3" name="_dlc_DocIdItemGuid">
    <vt:lpwstr>30e660ce-ece0-45cb-99c7-f53cee92130a</vt:lpwstr>
  </property>
</Properties>
</file>